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4" r:id="rId1"/>
  </p:sldMasterIdLst>
  <p:sldIdLst>
    <p:sldId id="256" r:id="rId2"/>
    <p:sldId id="263" r:id="rId3"/>
    <p:sldId id="257" r:id="rId4"/>
    <p:sldId id="264" r:id="rId5"/>
    <p:sldId id="258" r:id="rId6"/>
    <p:sldId id="265" r:id="rId7"/>
    <p:sldId id="259" r:id="rId8"/>
    <p:sldId id="266" r:id="rId9"/>
    <p:sldId id="260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70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59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382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7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37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72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07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4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874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712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02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625FB-7EFD-493A-8838-5445837CE26D}" type="datetimeFigureOut">
              <a:rPr lang="en-US" smtClean="0"/>
              <a:t>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50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257" y="313921"/>
            <a:ext cx="9144000" cy="2387600"/>
          </a:xfrm>
        </p:spPr>
        <p:txBody>
          <a:bodyPr/>
          <a:lstStyle/>
          <a:p>
            <a:r>
              <a:rPr lang="en-US" dirty="0" smtClean="0"/>
              <a:t>Building a Listening Eye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6748" y="2575425"/>
            <a:ext cx="9144000" cy="590400"/>
          </a:xfrm>
        </p:spPr>
        <p:txBody>
          <a:bodyPr/>
          <a:lstStyle/>
          <a:p>
            <a:r>
              <a:rPr lang="en-US" dirty="0" smtClean="0"/>
              <a:t>Automated lip reader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50899" y="4251219"/>
            <a:ext cx="1552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Siddharth Raja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116793" y="4251219"/>
            <a:ext cx="129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John Turner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883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644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hearingcarecentre.co.uk/imgGallery/med_Graphic1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840" y="1263408"/>
            <a:ext cx="2989616" cy="409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5326" y="1120532"/>
            <a:ext cx="6248400" cy="4384915"/>
          </a:xfrm>
        </p:spPr>
        <p:txBody>
          <a:bodyPr>
            <a:normAutofit/>
          </a:bodyPr>
          <a:lstStyle/>
          <a:p>
            <a:r>
              <a:rPr lang="en-US" sz="4000" i="1" dirty="0"/>
              <a:t/>
            </a:r>
            <a:br>
              <a:rPr lang="en-US" sz="4000" i="1" dirty="0"/>
            </a:br>
            <a:r>
              <a:rPr lang="en-US" sz="4000" i="1" dirty="0" smtClean="0"/>
              <a:t>We aim to make a </a:t>
            </a:r>
            <a:r>
              <a:rPr lang="en-US" sz="4000" i="1" dirty="0"/>
              <a:t>lip-reader that </a:t>
            </a:r>
            <a:r>
              <a:rPr lang="en-US" sz="4000" i="1" dirty="0" smtClean="0"/>
              <a:t>predicts </a:t>
            </a:r>
            <a:r>
              <a:rPr lang="en-US" sz="4000" i="1" dirty="0"/>
              <a:t>what a person </a:t>
            </a:r>
            <a:r>
              <a:rPr lang="en-US" sz="4000" i="1" dirty="0" smtClean="0"/>
              <a:t>is saying </a:t>
            </a:r>
            <a:r>
              <a:rPr lang="en-US" sz="4000" i="1" dirty="0"/>
              <a:t>solely by observing the individual's lip movements. </a:t>
            </a:r>
          </a:p>
        </p:txBody>
      </p:sp>
    </p:spTree>
    <p:extLst>
      <p:ext uri="{BB962C8B-B14F-4D97-AF65-F5344CB8AC3E}">
        <p14:creationId xmlns:p14="http://schemas.microsoft.com/office/powerpoint/2010/main" val="168520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914399"/>
            <a:ext cx="9144000" cy="556260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It’s a hard problem: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Under constrained (humans make more unique sounds than they do unique lip configurations in spoken English)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Assist the deaf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Example (captioning-on-glass)</a:t>
            </a:r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bg1"/>
                </a:solidFill>
              </a:rPr>
              <a:t>                 </a:t>
            </a:r>
            <a:r>
              <a:rPr lang="en-US" sz="1600" u="sng" dirty="0" smtClean="0">
                <a:solidFill>
                  <a:schemeClr val="accent1">
                    <a:lumMod val="75000"/>
                  </a:schemeClr>
                </a:solidFill>
              </a:rPr>
              <a:t>https://www.youtube.com/watch?v=s5eXmShC3WE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Current systems are not deployable or usable in any practical application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Human too make use of visual cues to understand speech.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192" y="2005012"/>
            <a:ext cx="3546808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11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6700"/>
            <a:ext cx="10515600" cy="861695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43050"/>
            <a:ext cx="10515600" cy="4633913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Presenting captioning for a video</a:t>
            </a:r>
          </a:p>
          <a:p>
            <a:endParaRPr lang="en-US" sz="3600" dirty="0" smtClean="0"/>
          </a:p>
          <a:p>
            <a:pPr marL="457200" lvl="1" indent="0">
              <a:buNone/>
            </a:pPr>
            <a:r>
              <a:rPr lang="en-US" sz="3200" dirty="0" smtClean="0"/>
              <a:t>		OR</a:t>
            </a:r>
          </a:p>
          <a:p>
            <a:pPr marL="457200" lvl="1" indent="0">
              <a:buNone/>
            </a:pPr>
            <a:endParaRPr lang="en-US" sz="3200" dirty="0"/>
          </a:p>
          <a:p>
            <a:r>
              <a:rPr lang="en-US" sz="3600" dirty="0" smtClean="0"/>
              <a:t>Synthesizing a voice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21364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"/>
            <a:ext cx="9144000" cy="857250"/>
          </a:xfrm>
        </p:spPr>
        <p:txBody>
          <a:bodyPr>
            <a:normAutofit fontScale="90000"/>
          </a:bodyPr>
          <a:lstStyle/>
          <a:p>
            <a:r>
              <a:rPr lang="en-US" sz="6700" dirty="0" smtClean="0"/>
              <a:t>Related</a:t>
            </a:r>
            <a:r>
              <a:rPr lang="en-US" dirty="0" smtClean="0"/>
              <a:t>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8675" y="704850"/>
            <a:ext cx="10534650" cy="596265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 </a:t>
            </a:r>
            <a:r>
              <a:rPr lang="en-US" dirty="0" err="1" smtClean="0"/>
              <a:t>Matthws</a:t>
            </a:r>
            <a:r>
              <a:rPr lang="en-US" dirty="0" smtClean="0"/>
              <a:t> </a:t>
            </a:r>
            <a:r>
              <a:rPr lang="en-US" dirty="0"/>
              <a:t>et al. </a:t>
            </a:r>
            <a:r>
              <a:rPr lang="en-US" dirty="0" smtClean="0"/>
              <a:t>[1] </a:t>
            </a:r>
            <a:r>
              <a:rPr lang="en-US" dirty="0"/>
              <a:t>use HMMs to get about 44.6% </a:t>
            </a:r>
            <a:r>
              <a:rPr lang="en-US" dirty="0" smtClean="0"/>
              <a:t>accuracy.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dirty="0"/>
              <a:t>‘</a:t>
            </a:r>
            <a:r>
              <a:rPr lang="en-US" dirty="0" err="1"/>
              <a:t>Eigenlips</a:t>
            </a:r>
            <a:r>
              <a:rPr lang="en-US" dirty="0"/>
              <a:t>’ </a:t>
            </a:r>
            <a:r>
              <a:rPr lang="en-US" dirty="0" smtClean="0"/>
              <a:t>[2]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Hybrid </a:t>
            </a:r>
            <a:r>
              <a:rPr lang="en-US" dirty="0"/>
              <a:t>approach of Multi-layered </a:t>
            </a:r>
            <a:r>
              <a:rPr lang="en-US" dirty="0" err="1"/>
              <a:t>Perceptrons</a:t>
            </a:r>
            <a:r>
              <a:rPr lang="en-US" dirty="0"/>
              <a:t> (MLP) and </a:t>
            </a:r>
            <a:r>
              <a:rPr lang="en-US" dirty="0" smtClean="0"/>
              <a:t>HMMs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G</a:t>
            </a:r>
            <a:r>
              <a:rPr lang="en-US" dirty="0" smtClean="0"/>
              <a:t>ood accuracy but small </a:t>
            </a:r>
            <a:r>
              <a:rPr lang="en-US" dirty="0"/>
              <a:t>dataset </a:t>
            </a:r>
            <a:r>
              <a:rPr lang="en-US" dirty="0" smtClean="0"/>
              <a:t>(around </a:t>
            </a:r>
            <a:r>
              <a:rPr lang="en-US" dirty="0"/>
              <a:t>2500 spoken </a:t>
            </a:r>
            <a:r>
              <a:rPr lang="en-US" dirty="0" smtClean="0"/>
              <a:t>letters)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‘Multimodal Deep Learning’ [3]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Cross modality feature learning (</a:t>
            </a:r>
            <a:r>
              <a:rPr lang="en-US" dirty="0" err="1" smtClean="0"/>
              <a:t>eg</a:t>
            </a:r>
            <a:r>
              <a:rPr lang="en-US" dirty="0" smtClean="0"/>
              <a:t>: audio &amp; video)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Long-term Recurrent Convolutional </a:t>
            </a:r>
            <a:r>
              <a:rPr lang="en-US" dirty="0" smtClean="0"/>
              <a:t>Networks [4]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Combining CNNs and RNNs to solve vision problems with time varying inputs</a:t>
            </a:r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sz="1000" dirty="0" smtClean="0"/>
              <a:t>[1] Matthews</a:t>
            </a:r>
            <a:r>
              <a:rPr lang="en-US" sz="1000" dirty="0"/>
              <a:t>, I., </a:t>
            </a:r>
            <a:r>
              <a:rPr lang="en-US" sz="1000" dirty="0" err="1"/>
              <a:t>Cootes</a:t>
            </a:r>
            <a:r>
              <a:rPr lang="en-US" sz="1000" dirty="0"/>
              <a:t>, T. F., </a:t>
            </a:r>
            <a:r>
              <a:rPr lang="en-US" sz="1000" dirty="0" err="1"/>
              <a:t>Bangham</a:t>
            </a:r>
            <a:r>
              <a:rPr lang="en-US" sz="1000" dirty="0"/>
              <a:t>, J. A., Cox, S., &amp; Harvey, R. (2002). Extraction of visual features for </a:t>
            </a:r>
            <a:r>
              <a:rPr lang="en-US" sz="1000" dirty="0" err="1"/>
              <a:t>lipreading</a:t>
            </a:r>
            <a:r>
              <a:rPr lang="en-US" sz="1000" dirty="0"/>
              <a:t>. Pattern Analysis and Machine Intelligence, IEEE Transactions on, 24(2), 198-213. </a:t>
            </a:r>
            <a:endParaRPr lang="en-US" sz="1000" dirty="0" smtClean="0"/>
          </a:p>
          <a:p>
            <a:pPr algn="l"/>
            <a:r>
              <a:rPr lang="en-US" sz="1000" dirty="0" smtClean="0"/>
              <a:t>[2] </a:t>
            </a:r>
            <a:r>
              <a:rPr lang="en-US" sz="1000" dirty="0" err="1" smtClean="0"/>
              <a:t>Bregler</a:t>
            </a:r>
            <a:r>
              <a:rPr lang="en-US" sz="1000" dirty="0" smtClean="0"/>
              <a:t>, C., &amp; </a:t>
            </a:r>
            <a:r>
              <a:rPr lang="en-US" sz="1000" dirty="0" err="1" smtClean="0"/>
              <a:t>Konig</a:t>
            </a:r>
            <a:r>
              <a:rPr lang="en-US" sz="1000" dirty="0" smtClean="0"/>
              <a:t>, Y. (1994, April). “</a:t>
            </a:r>
            <a:r>
              <a:rPr lang="en-US" sz="1000" dirty="0" err="1" smtClean="0"/>
              <a:t>Eigenlips</a:t>
            </a:r>
            <a:r>
              <a:rPr lang="en-US" sz="1000" dirty="0" smtClean="0"/>
              <a:t>” for robust speech recognition. In Acoustics, Speech, and Signal Processing, 1994. </a:t>
            </a:r>
          </a:p>
          <a:p>
            <a:pPr algn="l"/>
            <a:r>
              <a:rPr lang="en-US" sz="900" dirty="0" smtClean="0"/>
              <a:t>[3]  </a:t>
            </a:r>
            <a:r>
              <a:rPr lang="en-US" sz="900" dirty="0" err="1" smtClean="0"/>
              <a:t>Ngiam</a:t>
            </a:r>
            <a:r>
              <a:rPr lang="en-US" sz="900" dirty="0"/>
              <a:t>, J., Khosla, A., Kim, M., Nam, J., Lee, H., &amp; Ng, A. Y. (2011). Multimodal deep learning. In Proceedings of the 28th international conference on machine learning (</a:t>
            </a:r>
            <a:r>
              <a:rPr lang="en-US" sz="900" dirty="0" smtClean="0"/>
              <a:t>ICML-11) </a:t>
            </a:r>
            <a:endParaRPr lang="en-US" sz="900" dirty="0"/>
          </a:p>
          <a:p>
            <a:pPr algn="l"/>
            <a:r>
              <a:rPr lang="en-US" sz="900" dirty="0" smtClean="0"/>
              <a:t>[4]  Donahue</a:t>
            </a:r>
            <a:r>
              <a:rPr lang="en-US" sz="900" dirty="0"/>
              <a:t>, Jeffrey, et al. "Long-term recurrent convolutional networks for visual recognition and description." </a:t>
            </a:r>
            <a:r>
              <a:rPr lang="en-US" sz="900" i="1" dirty="0"/>
              <a:t>Proceedings of the IEEE Conference on Computer Vision and Pattern Recognition</a:t>
            </a:r>
            <a:r>
              <a:rPr lang="en-US" sz="900" dirty="0"/>
              <a:t>. 2015.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292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 smtClean="0"/>
              <a:t>LSTM (Long Short Term Memory)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RNNs needed for arbitrary input sequences and unsegmented data</a:t>
            </a:r>
          </a:p>
          <a:p>
            <a:endParaRPr lang="en-US" dirty="0"/>
          </a:p>
          <a:p>
            <a:r>
              <a:rPr lang="en-US" dirty="0" smtClean="0"/>
              <a:t>LSTMs are a better version of RNNs to capture important events with greater time lags</a:t>
            </a:r>
          </a:p>
          <a:p>
            <a:endParaRPr lang="en-US" dirty="0"/>
          </a:p>
          <a:p>
            <a:r>
              <a:rPr lang="en-US" dirty="0" smtClean="0"/>
              <a:t>Ability to map </a:t>
            </a:r>
            <a:r>
              <a:rPr lang="en-US" dirty="0"/>
              <a:t>variable-length inputs </a:t>
            </a:r>
            <a:r>
              <a:rPr lang="en-US" dirty="0" smtClean="0"/>
              <a:t>to </a:t>
            </a:r>
            <a:r>
              <a:rPr lang="en-US" dirty="0"/>
              <a:t>variable length </a:t>
            </a:r>
            <a:r>
              <a:rPr lang="en-US" dirty="0" smtClean="0"/>
              <a:t>outputs</a:t>
            </a:r>
          </a:p>
          <a:p>
            <a:endParaRPr lang="en-US" dirty="0"/>
          </a:p>
          <a:p>
            <a:r>
              <a:rPr lang="en-US" dirty="0" smtClean="0"/>
              <a:t>Makes short-term memory of RNN slightly longer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241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47977"/>
          </a:xfrm>
        </p:spPr>
        <p:txBody>
          <a:bodyPr/>
          <a:lstStyle/>
          <a:p>
            <a:r>
              <a:rPr lang="en-US" dirty="0" smtClean="0"/>
              <a:t>Data Sets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34225" y="1500709"/>
            <a:ext cx="4267200" cy="3924731"/>
          </a:xfrm>
        </p:spPr>
        <p:txBody>
          <a:bodyPr>
            <a:normAutofit/>
          </a:bodyPr>
          <a:lstStyle/>
          <a:p>
            <a:r>
              <a:rPr lang="en-US" dirty="0" smtClean="0"/>
              <a:t>Over 200 video clips from ‘The White House’ YouTube channel.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High Quality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Speaker centered frames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Public Domain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Eloquent speaker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i="1" dirty="0" smtClean="0"/>
              <a:t>Thanks Obama!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957" y="1500709"/>
            <a:ext cx="5767572" cy="39247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2957" y="5793506"/>
            <a:ext cx="10598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GRID Dataset by University of Sheffield – but not a huge corpus (34 sentences)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98403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mallerObam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89100" y="95250"/>
            <a:ext cx="8723699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9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4950" y="0"/>
            <a:ext cx="9144000" cy="1129131"/>
          </a:xfrm>
        </p:spPr>
        <p:txBody>
          <a:bodyPr>
            <a:normAutofit/>
          </a:bodyPr>
          <a:lstStyle/>
          <a:p>
            <a:r>
              <a:rPr lang="en-US" dirty="0" smtClean="0"/>
              <a:t>Initial Approach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32649"/>
            <a:ext cx="9144000" cy="282515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Isolate the heads / mouths in the talking head videos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Use these smaller sections cropped from the videos to create a sequence of frames that is fed into a Long Term Recurrent Net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162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2275</TotalTime>
  <Words>449</Words>
  <Application>Microsoft Office PowerPoint</Application>
  <PresentationFormat>Widescreen</PresentationFormat>
  <Paragraphs>66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Building a Listening Eye</vt:lpstr>
      <vt:lpstr> We aim to make a lip-reader that predicts what a person is saying solely by observing the individual's lip movements. </vt:lpstr>
      <vt:lpstr>Motivation</vt:lpstr>
      <vt:lpstr>Goals</vt:lpstr>
      <vt:lpstr>Related Work</vt:lpstr>
      <vt:lpstr>LSTM (Long Short Term Memory)</vt:lpstr>
      <vt:lpstr>Data Sets</vt:lpstr>
      <vt:lpstr>PowerPoint Presentation</vt:lpstr>
      <vt:lpstr>Initial Approach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Listening Eye</dc:title>
  <dc:creator>Sid</dc:creator>
  <cp:lastModifiedBy>Sid</cp:lastModifiedBy>
  <cp:revision>16</cp:revision>
  <dcterms:created xsi:type="dcterms:W3CDTF">2016-02-08T18:24:09Z</dcterms:created>
  <dcterms:modified xsi:type="dcterms:W3CDTF">2016-02-10T08:20:01Z</dcterms:modified>
</cp:coreProperties>
</file>

<file path=docProps/thumbnail.jpeg>
</file>